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Nunito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Google Sans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regular.fntdata"/><Relationship Id="rId47" Type="http://schemas.openxmlformats.org/officeDocument/2006/relationships/slide" Target="slides/slide43.xml"/><Relationship Id="rId49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9.xml"/><Relationship Id="rId57" Type="http://schemas.openxmlformats.org/officeDocument/2006/relationships/font" Target="fonts/GoogleSansMedium-bold.fntdata"/><Relationship Id="rId12" Type="http://schemas.openxmlformats.org/officeDocument/2006/relationships/slide" Target="slides/slide8.xml"/><Relationship Id="rId56" Type="http://schemas.openxmlformats.org/officeDocument/2006/relationships/font" Target="fonts/GoogleSansMedium-regular.fntdata"/><Relationship Id="rId15" Type="http://schemas.openxmlformats.org/officeDocument/2006/relationships/slide" Target="slides/slide11.xml"/><Relationship Id="rId59" Type="http://schemas.openxmlformats.org/officeDocument/2006/relationships/font" Target="fonts/GoogleSansMedium-boldItalic.fntdata"/><Relationship Id="rId14" Type="http://schemas.openxmlformats.org/officeDocument/2006/relationships/slide" Target="slides/slide10.xml"/><Relationship Id="rId58" Type="http://schemas.openxmlformats.org/officeDocument/2006/relationships/font" Target="fonts/GoogleSansMedium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ata-wrangling-raw-to-clean-transformation-b30a27bf4b3b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ac89760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ac89760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7651bba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7651bba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0216714e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0216714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PROBABILIDAD CONDICIONADA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PROBABILIDAD DE H DADO QUE EXISTA 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es EVIDENCIA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7651bbaa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7651bbaa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https://towardsdatascience.com/data-wrangling-raw-to-clean-transformation-b30a27bf4b3b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importate tener datos de calidad. El primer filtro puede ser nuestro sentido común, bien el conocimiento sobre el tema. Todo lo que le pace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ac897604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ac897604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ac897604d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ac897604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ac897604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ac897604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0216714e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0216714e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ac897604d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ac897604d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ac897604d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ac897604d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ac897604d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ac897604d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ac897604d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ac897604d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ac897604d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ac897604d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0216714e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0216714e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0216714e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0216714e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0216714e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0216714e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ac897604d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ac897604d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ac897604d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ac897604d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ac897604d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ac897604d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ac897604d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fac897604d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9bd2623c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9bd2623c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ac897604d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ac897604d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ac897604d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ac897604d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ac897604d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ac897604d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0216714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021671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bfbea16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bfbea16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 se que esto ya se lo saben.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bd2623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bd2623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https://www.analyticsvidhya.com/blog/2015/10/job-comparison-data-scientist-data-engineer-statistician/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9bd2623c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9bd2623c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https://www.analyticsvidhya.com/blog/2015/10/job-comparison-data-scientist-data-engineer-statistician/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9bd2623c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9bd2623c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9bd2623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9bd2623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https://www.analyticsvidhya.com/blog/2015/10/job-comparison-data-scientist-data-engineer-statistician/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c2e4fe5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c2e4fe5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9bd2623c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9bd2623c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9bd2623ce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9bd2623ce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9bd2623ce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9bd2623ce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c4ff05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cc4ff05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9bd2623c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9bd2623c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0216714e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0216714e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9bd2623c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9bd2623c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7b8c1be7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7b8c1be7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0216714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0216714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 sigmoide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Relationship Id="rId4" Type="http://schemas.openxmlformats.org/officeDocument/2006/relationships/image" Target="../media/image9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9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hyperlink" Target="https://ankitnitjsr13.medium.com/math-behind-decision-tree-algorithm-2aa398561d6d" TargetMode="External"/><Relationship Id="rId5" Type="http://schemas.openxmlformats.org/officeDocument/2006/relationships/image" Target="../media/image62.png"/><Relationship Id="rId6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hyperlink" Target="https://towardsdatascience.com/support-vector-machine-formulation-and-derivation-b146ce89f28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gif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png"/><Relationship Id="rId4" Type="http://schemas.openxmlformats.org/officeDocument/2006/relationships/image" Target="../media/image55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gif"/><Relationship Id="rId4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Relationship Id="rId6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olab.research.google.com/drive/1nJ3joCnll_KFOFw_8r_eGXfJIk1g7fOs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olab.research.google.com/drive/14AvN9GatYa8KJY1GjfgBkXpTVvNcaRga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drive.google.com/file/d/1wNK3pMp2KD-p5vzkedxGVfA1LiyNb02C/view?usp=sharing" TargetMode="External"/><Relationship Id="rId5" Type="http://schemas.openxmlformats.org/officeDocument/2006/relationships/hyperlink" Target="https://drive.google.com/file/d/1wNK3pMp2KD-p5vzkedxGVfA1LiyNb02C/view?usp=sharing" TargetMode="External"/><Relationship Id="rId6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hyperlink" Target="https://drive.google.com/file/d/1iPwMbI5lzV5-1Zkg_Cpr4eWOL63NFBhJ/view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4.jp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" y="994825"/>
            <a:ext cx="6679179" cy="36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5"/>
          <p:cNvSpPr txBox="1"/>
          <p:nvPr/>
        </p:nvSpPr>
        <p:spPr>
          <a:xfrm>
            <a:off x="6927900" y="1982263"/>
            <a:ext cx="19044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Si tenemos un estudiante que tiene 7 en el examen (x) y 6 en el promedio (y), ¿lo aceptamos?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Regresión Logística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50" y="882325"/>
            <a:ext cx="7260049" cy="38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Regresión Logística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lgoritmos de aprendizaje Naive-Bayes </a:t>
            </a:r>
            <a:endParaRPr/>
          </a:p>
        </p:txBody>
      </p:sp>
      <p:pic>
        <p:nvPicPr>
          <p:cNvPr id="274" name="Google Shape;274;p57"/>
          <p:cNvPicPr preferRelativeResize="0"/>
          <p:nvPr/>
        </p:nvPicPr>
        <p:blipFill rotWithShape="1">
          <a:blip r:embed="rId3">
            <a:alphaModFix/>
          </a:blip>
          <a:srcRect b="30416" l="58755" r="5348" t="13589"/>
          <a:stretch/>
        </p:blipFill>
        <p:spPr>
          <a:xfrm>
            <a:off x="5051700" y="2178350"/>
            <a:ext cx="2686476" cy="23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00" y="2137137"/>
            <a:ext cx="4262100" cy="22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Naive Bayes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50" y="695575"/>
            <a:ext cx="7569406" cy="41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0" y="1193650"/>
            <a:ext cx="2663450" cy="27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875" y="1533629"/>
            <a:ext cx="5542849" cy="207623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9"/>
          <p:cNvSpPr txBox="1"/>
          <p:nvPr/>
        </p:nvSpPr>
        <p:spPr>
          <a:xfrm>
            <a:off x="3601700" y="3698813"/>
            <a:ext cx="50112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palabra encontrarías en un correo de Spam?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Naive Bayes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1066638"/>
            <a:ext cx="6312926" cy="30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0"/>
          <p:cNvSpPr txBox="1"/>
          <p:nvPr/>
        </p:nvSpPr>
        <p:spPr>
          <a:xfrm>
            <a:off x="6498375" y="1888725"/>
            <a:ext cx="23340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en el correo dice la palabra “cheap”, ¿cuál es la probabilidad de que sea spam?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Naive Bayes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952500"/>
            <a:ext cx="65151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Naive Bayes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2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</p:txBody>
      </p:sp>
      <p:pic>
        <p:nvPicPr>
          <p:cNvPr id="312" name="Google Shape;3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25" y="1424850"/>
            <a:ext cx="6181755" cy="34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7735500" y="3458700"/>
            <a:ext cx="46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Link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4" name="Google Shape;31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9860" y="1141225"/>
            <a:ext cx="1820965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9350" y="1763032"/>
            <a:ext cx="1820975" cy="52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147225"/>
            <a:ext cx="5006657" cy="36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3"/>
          <p:cNvSpPr txBox="1"/>
          <p:nvPr/>
        </p:nvSpPr>
        <p:spPr>
          <a:xfrm>
            <a:off x="6046800" y="1349050"/>
            <a:ext cx="28968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¿Qué influye más para ver qué aplicación descargan?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¿Edad o género?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147225"/>
            <a:ext cx="5006657" cy="36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4"/>
          <p:cNvSpPr txBox="1"/>
          <p:nvPr/>
        </p:nvSpPr>
        <p:spPr>
          <a:xfrm>
            <a:off x="6059850" y="1990350"/>
            <a:ext cx="28968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¿A partir de qué edad ya no descargan Pokemon Go?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7"/>
          <p:cNvSpPr txBox="1"/>
          <p:nvPr/>
        </p:nvSpPr>
        <p:spPr>
          <a:xfrm>
            <a:off x="4324575" y="1107600"/>
            <a:ext cx="3829200" cy="29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los Algoritmos de Clasificación.</a:t>
            </a:r>
            <a:endParaRPr b="1"/>
          </a:p>
        </p:txBody>
      </p:sp>
      <p:pic>
        <p:nvPicPr>
          <p:cNvPr id="197" name="Google Shape;1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147225"/>
            <a:ext cx="5006657" cy="3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282" y="1233550"/>
            <a:ext cx="3107393" cy="330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918625"/>
            <a:ext cx="5006657" cy="3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882" y="471550"/>
            <a:ext cx="3107393" cy="330160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6"/>
          <p:cNvSpPr txBox="1"/>
          <p:nvPr/>
        </p:nvSpPr>
        <p:spPr>
          <a:xfrm>
            <a:off x="5991725" y="3679275"/>
            <a:ext cx="28407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De los restantes, ¿cómo influye el género?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994825"/>
            <a:ext cx="5006657" cy="3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207" y="1266575"/>
            <a:ext cx="3107392" cy="362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8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362" name="Google Shape;3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913" y="1561050"/>
            <a:ext cx="5039169" cy="34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9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</a:t>
            </a:r>
            <a:endParaRPr/>
          </a:p>
        </p:txBody>
      </p:sp>
      <p:pic>
        <p:nvPicPr>
          <p:cNvPr id="368" name="Google Shape;3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75" y="1881375"/>
            <a:ext cx="3508646" cy="305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625" y="2555325"/>
            <a:ext cx="4223050" cy="15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700" y="-6"/>
            <a:ext cx="1754275" cy="20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pic>
        <p:nvPicPr>
          <p:cNvPr id="376" name="Google Shape;3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01" y="1692050"/>
            <a:ext cx="4157100" cy="31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01" y="1885050"/>
            <a:ext cx="3815400" cy="187136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0"/>
          <p:cNvSpPr txBox="1"/>
          <p:nvPr/>
        </p:nvSpPr>
        <p:spPr>
          <a:xfrm>
            <a:off x="7979100" y="4179600"/>
            <a:ext cx="9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Link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idx="4294967295" type="body"/>
          </p:nvPr>
        </p:nvSpPr>
        <p:spPr>
          <a:xfrm>
            <a:off x="311700" y="996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¿Cómo podemos separar información?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 las dos líneas propuestas, ¿cuál es mejor?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8237"/>
            <a:ext cx="9144001" cy="311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7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Support Vector Machines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75" y="1333213"/>
            <a:ext cx="4611924" cy="24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599" y="1399388"/>
            <a:ext cx="4053051" cy="2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2"/>
          <p:cNvSpPr txBox="1"/>
          <p:nvPr/>
        </p:nvSpPr>
        <p:spPr>
          <a:xfrm>
            <a:off x="2439000" y="4073950"/>
            <a:ext cx="42660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¿Cómo separarían ambas clases?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SVM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3"/>
          <p:cNvSpPr txBox="1"/>
          <p:nvPr>
            <p:ph idx="4294967295" type="body"/>
          </p:nvPr>
        </p:nvSpPr>
        <p:spPr>
          <a:xfrm>
            <a:off x="311700" y="1225225"/>
            <a:ext cx="4080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¿El punto está arriba de la primera línea?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¿El punto está a la derecha de la otra línea?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¿La respuesta a las otras dos preguntas fue sí?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25" y="1206175"/>
            <a:ext cx="4769049" cy="27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SVM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50" y="1263610"/>
            <a:ext cx="7361025" cy="322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8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206" name="Google Shape;2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8"/>
          <p:cNvSpPr txBox="1"/>
          <p:nvPr/>
        </p:nvSpPr>
        <p:spPr>
          <a:xfrm>
            <a:off x="1860850" y="1100950"/>
            <a:ext cx="7095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 Introducción a los Algoritmos de Clasificación.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Aplicaciones de clasificación.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Notebook teórico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400" y="1429400"/>
            <a:ext cx="44481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175" y="1192425"/>
            <a:ext cx="6741650" cy="35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63" y="912025"/>
            <a:ext cx="7511474" cy="40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pretability-accuracy tradeoff in classification algorithms of... |  Download Scientific Diagram" id="437" name="Google Shape;4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38" y="356400"/>
            <a:ext cx="7781924" cy="424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9"/>
          <p:cNvSpPr txBox="1"/>
          <p:nvPr/>
        </p:nvSpPr>
        <p:spPr>
          <a:xfrm>
            <a:off x="4173850" y="1609050"/>
            <a:ext cx="42459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4 aplicaciones de algoritmos de Clasificación.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0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Análisis de sentimientos.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51" name="Google Shape;45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48205"/>
            <a:ext cx="8839199" cy="2447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1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Clasificador de Email Spam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58" name="Google Shape;45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0" y="681080"/>
            <a:ext cx="7568594" cy="378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63" y="681717"/>
            <a:ext cx="7494278" cy="415698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2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Clasificación de documentos.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66" name="Google Shape;46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3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Clasificación de imágenes.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72" name="Google Shape;47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0" y="681717"/>
            <a:ext cx="7390190" cy="41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4"/>
          <p:cNvSpPr txBox="1"/>
          <p:nvPr/>
        </p:nvSpPr>
        <p:spPr>
          <a:xfrm>
            <a:off x="4677275" y="1548450"/>
            <a:ext cx="3969300" cy="26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Hacking time: Algoritmos de clasificación en Python.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4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9"/>
          <p:cNvSpPr txBox="1"/>
          <p:nvPr/>
        </p:nvSpPr>
        <p:spPr>
          <a:xfrm>
            <a:off x="522550" y="2283973"/>
            <a:ext cx="4173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Intelligence, a Modern Approach.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19.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para estudiar</a:t>
            </a:r>
            <a:endParaRPr sz="3000"/>
          </a:p>
        </p:txBody>
      </p:sp>
      <p:pic>
        <p:nvPicPr>
          <p:cNvPr id="215" name="Google Shape;2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000" y="972375"/>
            <a:ext cx="2853800" cy="35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000" y="972380"/>
            <a:ext cx="2853800" cy="361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/>
        </p:nvSpPr>
        <p:spPr>
          <a:xfrm>
            <a:off x="2690850" y="2176950"/>
            <a:ext cx="37623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Naive Bayes</a:t>
            </a:r>
            <a:endParaRPr b="1"/>
          </a:p>
        </p:txBody>
      </p:sp>
      <p:pic>
        <p:nvPicPr>
          <p:cNvPr id="488" name="Google Shape;48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6"/>
          <p:cNvSpPr txBox="1"/>
          <p:nvPr/>
        </p:nvSpPr>
        <p:spPr>
          <a:xfrm>
            <a:off x="2690850" y="2160300"/>
            <a:ext cx="3762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Donantes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/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7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03" name="Google Shape;50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para estudiar</a:t>
            </a:r>
            <a:endParaRPr sz="3000"/>
          </a:p>
        </p:txBody>
      </p:sp>
      <p:pic>
        <p:nvPicPr>
          <p:cNvPr id="222" name="Google Shape;2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0"/>
          <p:cNvSpPr txBox="1"/>
          <p:nvPr/>
        </p:nvSpPr>
        <p:spPr>
          <a:xfrm>
            <a:off x="4537150" y="1818900"/>
            <a:ext cx="41817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Hands on Machine Learning with Scikit-Learn, Keras &amp; Tensorflow.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Capítulo 3: Clasificación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50" y="906025"/>
            <a:ext cx="3088399" cy="405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525" y="445500"/>
            <a:ext cx="2724775" cy="4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/>
        </p:nvSpPr>
        <p:spPr>
          <a:xfrm>
            <a:off x="1466100" y="1466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Mathematics for Machine Learning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2"/>
          <p:cNvSpPr txBox="1"/>
          <p:nvPr/>
        </p:nvSpPr>
        <p:spPr>
          <a:xfrm>
            <a:off x="4342450" y="1357800"/>
            <a:ext cx="4001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los algoritmos de clasificación.</a:t>
            </a:r>
            <a:endParaRPr b="1"/>
          </a:p>
        </p:txBody>
      </p:sp>
      <p:pic>
        <p:nvPicPr>
          <p:cNvPr id="236" name="Google Shape;2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Algoritmos de Clasificación</a:t>
            </a:r>
            <a:endParaRPr sz="2700"/>
          </a:p>
        </p:txBody>
      </p:sp>
      <p:pic>
        <p:nvPicPr>
          <p:cNvPr id="244" name="Google Shape;2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625" y="885000"/>
            <a:ext cx="7528651" cy="367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Logística</a:t>
            </a:r>
            <a:endParaRPr/>
          </a:p>
        </p:txBody>
      </p:sp>
      <p:pic>
        <p:nvPicPr>
          <p:cNvPr id="251" name="Google Shape;2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00" y="1620000"/>
            <a:ext cx="66675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4"/>
          <p:cNvPicPr preferRelativeResize="0"/>
          <p:nvPr/>
        </p:nvPicPr>
        <p:blipFill rotWithShape="1">
          <a:blip r:embed="rId4">
            <a:alphaModFix/>
          </a:blip>
          <a:srcRect b="0" l="0" r="0" t="15690"/>
          <a:stretch/>
        </p:blipFill>
        <p:spPr>
          <a:xfrm>
            <a:off x="3269700" y="2212175"/>
            <a:ext cx="2003250" cy="9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330" y="4375050"/>
            <a:ext cx="3760570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